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BF49D-0595-DDD0-6875-C8003138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85800"/>
            <a:ext cx="9601200" cy="1485900"/>
          </a:xfrm>
        </p:spPr>
        <p:txBody>
          <a:bodyPr/>
          <a:lstStyle/>
          <a:p>
            <a:r>
              <a:rPr lang="en-IN" dirty="0" err="1"/>
              <a:t>চৈতন্য</a:t>
            </a:r>
            <a:r>
              <a:rPr lang="en-IN" dirty="0"/>
              <a:t> </a:t>
            </a:r>
            <a:r>
              <a:rPr lang="en-IN" dirty="0" err="1"/>
              <a:t>যুগ</a:t>
            </a:r>
            <a:r>
              <a:rPr lang="en-IN" dirty="0"/>
              <a:t> ও </a:t>
            </a:r>
            <a:r>
              <a:rPr lang="en-IN" dirty="0" err="1"/>
              <a:t>যুগের</a:t>
            </a:r>
            <a:r>
              <a:rPr lang="en-IN" dirty="0"/>
              <a:t> </a:t>
            </a:r>
            <a:r>
              <a:rPr lang="en-IN" dirty="0" err="1"/>
              <a:t>সাহিত্য</a:t>
            </a:r>
            <a:r>
              <a:rPr lang="en-IN" dirty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91BFA3-AC07-12FA-4493-201FFBE2EE83}"/>
              </a:ext>
            </a:extLst>
          </p:cNvPr>
          <p:cNvSpPr txBox="1"/>
          <p:nvPr/>
        </p:nvSpPr>
        <p:spPr>
          <a:xfrm>
            <a:off x="1951136" y="3429000"/>
            <a:ext cx="60989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dirty="0"/>
              <a:t>চৈতন্যদেবের জন্ম সাল ও ব্যক্তিগত পরিচয়</a:t>
            </a:r>
            <a:endParaRPr lang="en-IN" dirty="0"/>
          </a:p>
          <a:p>
            <a:endParaRPr lang="en-IN" dirty="0"/>
          </a:p>
          <a:p>
            <a:r>
              <a:rPr lang="as-IN" dirty="0"/>
              <a:t> জন্ম -  </a:t>
            </a:r>
            <a:r>
              <a:rPr lang="en-US" dirty="0" smtClean="0"/>
              <a:t>1486</a:t>
            </a:r>
            <a:r>
              <a:rPr lang="as-IN" dirty="0" smtClean="0"/>
              <a:t> </a:t>
            </a:r>
            <a:r>
              <a:rPr lang="as-IN" dirty="0"/>
              <a:t>খ্রিঃ  </a:t>
            </a:r>
            <a:endParaRPr lang="en-IN" dirty="0"/>
          </a:p>
          <a:p>
            <a:endParaRPr lang="en-IN" dirty="0"/>
          </a:p>
          <a:p>
            <a:r>
              <a:rPr lang="as-IN" dirty="0"/>
              <a:t>পণ্ডিত শ্রীজগন্নাথমিশ্র ও শ্রীমতী শচীদেবীর গৃহে</a:t>
            </a:r>
            <a:r>
              <a:rPr lang="en-IN" dirty="0"/>
              <a:t>।</a:t>
            </a:r>
          </a:p>
          <a:p>
            <a:endParaRPr lang="en-IN" dirty="0"/>
          </a:p>
          <a:p>
            <a:r>
              <a:rPr lang="as-IN" dirty="0"/>
              <a:t> তিনি গৌড়বঙ্গের নদিয়া অন্তর্গত নবদ্বীপে (অধুনা পশ্চিমবঙ্গের</a:t>
            </a:r>
            <a:endParaRPr lang="en-IN" dirty="0"/>
          </a:p>
          <a:p>
            <a:endParaRPr lang="en-IN" dirty="0"/>
          </a:p>
          <a:p>
            <a:r>
              <a:rPr lang="as-IN" dirty="0"/>
              <a:t> নদিয়া জেলা)</a:t>
            </a:r>
            <a:r>
              <a:rPr lang="en-IN" dirty="0"/>
              <a:t> </a:t>
            </a:r>
            <a:r>
              <a:rPr lang="en-IN" dirty="0" err="1"/>
              <a:t>জন্মগ্রহণ</a:t>
            </a:r>
            <a:r>
              <a:rPr lang="en-IN" dirty="0"/>
              <a:t> </a:t>
            </a:r>
            <a:r>
              <a:rPr lang="en-IN" dirty="0" err="1"/>
              <a:t>করেন</a:t>
            </a:r>
            <a:r>
              <a:rPr lang="en-IN" dirty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78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D2F6B5-781D-E739-F1CC-D1950ABF9530}"/>
              </a:ext>
            </a:extLst>
          </p:cNvPr>
          <p:cNvSpPr txBox="1"/>
          <p:nvPr/>
        </p:nvSpPr>
        <p:spPr>
          <a:xfrm>
            <a:off x="1535905" y="551586"/>
            <a:ext cx="671512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r>
              <a:rPr lang="en-IN" dirty="0" err="1"/>
              <a:t>চৈতন্যদেব</a:t>
            </a:r>
            <a:r>
              <a:rPr lang="en-IN" dirty="0"/>
              <a:t> </a:t>
            </a:r>
            <a:r>
              <a:rPr lang="as-IN" dirty="0"/>
              <a:t>ষোড়শ শতাব্দীর বিশিষ্ট সমাজ সংস্কারক হয়ে উঠেছিলেন কেমন ভাবে?</a:t>
            </a:r>
            <a:endParaRPr lang="en-IN" dirty="0"/>
          </a:p>
          <a:p>
            <a:endParaRPr lang="en-IN" dirty="0"/>
          </a:p>
          <a:p>
            <a:r>
              <a:rPr lang="as-IN" dirty="0"/>
              <a:t>সমাজ সাহিত্য ও সংস্কৃতিতে তার বিস্তর প্রভাব পড়েছি</a:t>
            </a:r>
            <a:r>
              <a:rPr lang="en-IN" dirty="0"/>
              <a:t> </a:t>
            </a:r>
            <a:r>
              <a:rPr lang="en-IN" dirty="0" err="1"/>
              <a:t>বিস্তর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as-IN" dirty="0"/>
              <a:t>।জন্ম হল বাংলা সাহিত্যের নতুন শাখা চরিত সাহিত্যের</a:t>
            </a:r>
            <a:r>
              <a:rPr lang="en-IN" dirty="0"/>
              <a:t>।</a:t>
            </a:r>
          </a:p>
          <a:p>
            <a:endParaRPr lang="en-IN" dirty="0"/>
          </a:p>
          <a:p>
            <a:r>
              <a:rPr lang="as-IN" dirty="0"/>
              <a:t>বাংলা সাহিত্য মানবতাবাদ স্বীকৃত হল মধ্য যুগের </a:t>
            </a:r>
            <a:r>
              <a:rPr lang="en-IN" dirty="0" err="1"/>
              <a:t>ধর্মীয়</a:t>
            </a:r>
            <a:r>
              <a:rPr lang="en-IN" dirty="0"/>
              <a:t> </a:t>
            </a:r>
            <a:r>
              <a:rPr lang="as-IN" dirty="0"/>
              <a:t> পরিমণ্ডলে</a:t>
            </a:r>
            <a:r>
              <a:rPr lang="en-IN" dirty="0"/>
              <a:t>।</a:t>
            </a:r>
          </a:p>
          <a:p>
            <a:endParaRPr lang="en-IN" dirty="0"/>
          </a:p>
          <a:p>
            <a:r>
              <a:rPr lang="en-IN" dirty="0" err="1"/>
              <a:t>পরবর্তী</a:t>
            </a:r>
            <a:r>
              <a:rPr lang="en-IN" dirty="0"/>
              <a:t> </a:t>
            </a:r>
            <a:r>
              <a:rPr lang="en-IN" dirty="0" err="1"/>
              <a:t>কালে</a:t>
            </a:r>
            <a:r>
              <a:rPr lang="en-IN" dirty="0"/>
              <a:t> </a:t>
            </a:r>
            <a:r>
              <a:rPr lang="en-IN" dirty="0" err="1"/>
              <a:t>যা</a:t>
            </a:r>
            <a:r>
              <a:rPr lang="en-IN" dirty="0"/>
              <a:t> </a:t>
            </a:r>
            <a:r>
              <a:rPr lang="en-IN" dirty="0" err="1"/>
              <a:t>বাংলা</a:t>
            </a:r>
            <a:r>
              <a:rPr lang="en-IN" dirty="0"/>
              <a:t> </a:t>
            </a:r>
            <a:r>
              <a:rPr lang="en-IN" dirty="0" err="1"/>
              <a:t>সাহিত্যের</a:t>
            </a:r>
            <a:r>
              <a:rPr lang="en-IN" dirty="0"/>
              <a:t> </a:t>
            </a:r>
            <a:r>
              <a:rPr lang="en-IN" dirty="0" err="1"/>
              <a:t>নতুন</a:t>
            </a:r>
            <a:r>
              <a:rPr lang="en-IN" dirty="0"/>
              <a:t> </a:t>
            </a:r>
            <a:r>
              <a:rPr lang="en-IN" dirty="0" err="1"/>
              <a:t>দিগন্ত</a:t>
            </a:r>
            <a:r>
              <a:rPr lang="en-IN" dirty="0"/>
              <a:t> </a:t>
            </a:r>
            <a:r>
              <a:rPr lang="en-IN" dirty="0" err="1"/>
              <a:t>খোলার</a:t>
            </a:r>
            <a:r>
              <a:rPr lang="en-IN" dirty="0"/>
              <a:t> </a:t>
            </a:r>
            <a:r>
              <a:rPr lang="en-IN" dirty="0" err="1"/>
              <a:t>সহায়ক</a:t>
            </a:r>
            <a:r>
              <a:rPr lang="en-IN" dirty="0"/>
              <a:t> </a:t>
            </a:r>
            <a:r>
              <a:rPr lang="en-IN" dirty="0" err="1"/>
              <a:t>হয়েছিল</a:t>
            </a:r>
            <a:r>
              <a:rPr lang="en-IN" dirty="0"/>
              <a:t>। </a:t>
            </a:r>
          </a:p>
          <a:p>
            <a:endParaRPr lang="en-IN" dirty="0"/>
          </a:p>
          <a:p>
            <a:r>
              <a:rPr lang="en-IN" dirty="0" err="1"/>
              <a:t>বৈষ্ণব</a:t>
            </a:r>
            <a:r>
              <a:rPr lang="en-IN" dirty="0"/>
              <a:t> </a:t>
            </a:r>
            <a:r>
              <a:rPr lang="en-IN" dirty="0" err="1"/>
              <a:t>পদাবলী</a:t>
            </a:r>
            <a:r>
              <a:rPr lang="en-IN" dirty="0"/>
              <a:t> </a:t>
            </a:r>
            <a:r>
              <a:rPr lang="en-IN" dirty="0" err="1"/>
              <a:t>রচনার</a:t>
            </a:r>
            <a:r>
              <a:rPr lang="en-IN" dirty="0"/>
              <a:t> </a:t>
            </a:r>
            <a:r>
              <a:rPr lang="en-IN" dirty="0" err="1"/>
              <a:t>নতুন</a:t>
            </a:r>
            <a:r>
              <a:rPr lang="en-IN" dirty="0"/>
              <a:t> </a:t>
            </a:r>
            <a:r>
              <a:rPr lang="en-IN" dirty="0" err="1"/>
              <a:t>নতুন</a:t>
            </a:r>
            <a:r>
              <a:rPr lang="en-IN" dirty="0"/>
              <a:t> </a:t>
            </a:r>
            <a:r>
              <a:rPr lang="en-IN" dirty="0" err="1"/>
              <a:t>পর্যায়ের</a:t>
            </a:r>
            <a:r>
              <a:rPr lang="en-IN" dirty="0"/>
              <a:t> </a:t>
            </a:r>
            <a:r>
              <a:rPr lang="en-IN" dirty="0" err="1"/>
              <a:t>সৃষ্টি</a:t>
            </a:r>
            <a:r>
              <a:rPr lang="en-IN" dirty="0"/>
              <a:t> </a:t>
            </a:r>
            <a:r>
              <a:rPr lang="en-IN" dirty="0" err="1"/>
              <a:t>হল</a:t>
            </a:r>
            <a:r>
              <a:rPr lang="en-IN" dirty="0"/>
              <a:t>।</a:t>
            </a:r>
          </a:p>
          <a:p>
            <a:endParaRPr lang="en-IN" dirty="0"/>
          </a:p>
          <a:p>
            <a:r>
              <a:rPr lang="en-IN" dirty="0" err="1"/>
              <a:t>পরবর্তীকালের</a:t>
            </a:r>
            <a:r>
              <a:rPr lang="en-IN" dirty="0"/>
              <a:t> </a:t>
            </a:r>
            <a:r>
              <a:rPr lang="en-IN" dirty="0" err="1"/>
              <a:t>সাহিত্যকেও</a:t>
            </a:r>
            <a:r>
              <a:rPr lang="en-IN" dirty="0"/>
              <a:t> </a:t>
            </a:r>
            <a:r>
              <a:rPr lang="en-IN" dirty="0" err="1"/>
              <a:t>ভীষণ</a:t>
            </a:r>
            <a:r>
              <a:rPr lang="en-IN" dirty="0"/>
              <a:t> </a:t>
            </a:r>
            <a:r>
              <a:rPr lang="en-IN" dirty="0" err="1"/>
              <a:t>ভাবে</a:t>
            </a:r>
            <a:r>
              <a:rPr lang="en-IN" dirty="0"/>
              <a:t> </a:t>
            </a:r>
            <a:r>
              <a:rPr lang="en-IN" dirty="0" err="1"/>
              <a:t>প্রভাবিত</a:t>
            </a:r>
            <a:r>
              <a:rPr lang="en-IN" dirty="0"/>
              <a:t> </a:t>
            </a:r>
            <a:r>
              <a:rPr lang="en-IN" dirty="0" err="1"/>
              <a:t>করেছিল</a:t>
            </a:r>
            <a:r>
              <a:rPr lang="en-IN" dirty="0"/>
              <a:t>।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1095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DF631D-67D9-0631-E87B-9611994DE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30" y="-174855"/>
            <a:ext cx="7001493" cy="71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15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2EA58E-BE1B-40CB-B707-7E17C4174E82}"/>
              </a:ext>
            </a:extLst>
          </p:cNvPr>
          <p:cNvSpPr txBox="1"/>
          <p:nvPr/>
        </p:nvSpPr>
        <p:spPr>
          <a:xfrm>
            <a:off x="762000" y="474345"/>
            <a:ext cx="9372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dirty="0"/>
              <a:t>চৈতন্যদেবের  জীবদ্দশাতেই   তাঁকে নিয়ে রচিত হতে শুরু</a:t>
            </a:r>
            <a:endParaRPr lang="en-IN" dirty="0"/>
          </a:p>
          <a:p>
            <a:endParaRPr lang="en-IN" dirty="0"/>
          </a:p>
          <a:p>
            <a:r>
              <a:rPr lang="as-IN" dirty="0"/>
              <a:t> জীবনী কাব্য। প্রথম সংস্কৃতে তাকে নিয়ে ভক্ত মুরারী গুপ্ত</a:t>
            </a:r>
            <a:endParaRPr lang="en-IN" dirty="0"/>
          </a:p>
          <a:p>
            <a:endParaRPr lang="en-IN" dirty="0"/>
          </a:p>
          <a:p>
            <a:r>
              <a:rPr lang="as-IN" dirty="0"/>
              <a:t> লেখপন 'মুরারী গুপ্তের কড়চা’।  </a:t>
            </a:r>
            <a:endParaRPr lang="en-IN" dirty="0"/>
          </a:p>
          <a:p>
            <a:endParaRPr lang="en-IN" dirty="0"/>
          </a:p>
          <a:p>
            <a:r>
              <a:rPr lang="as-IN" dirty="0"/>
              <a:t>পরমানন্দ সেন লেখেন  ' চৈতন্যচন্দ্রোদয়'  নাটক। </a:t>
            </a:r>
            <a:endParaRPr lang="en-IN" dirty="0"/>
          </a:p>
          <a:p>
            <a:endParaRPr lang="en-IN" dirty="0"/>
          </a:p>
          <a:p>
            <a:r>
              <a:rPr lang="as-IN" dirty="0"/>
              <a:t>বাংলায় প্রথম জীবনীগ্রন্থ লিখলেন বৃন্দাবন দাস।</a:t>
            </a:r>
            <a:endParaRPr lang="en-IN" dirty="0"/>
          </a:p>
          <a:p>
            <a:endParaRPr lang="en-IN" dirty="0"/>
          </a:p>
          <a:p>
            <a:r>
              <a:rPr lang="as-IN" dirty="0"/>
              <a:t>বৃন্দাবন দাসের ব্যাক্তি পরিচয়তাঁর লেখা কাব্য 'চৈতন্যভাগবত’ </a:t>
            </a:r>
            <a:endParaRPr lang="en-IN" dirty="0"/>
          </a:p>
          <a:p>
            <a:endParaRPr lang="en-IN" dirty="0"/>
          </a:p>
          <a:p>
            <a:r>
              <a:rPr lang="as-IN" dirty="0"/>
              <a:t>-এর পূর্ব নাম 'চৈতন্যমঙ্গল’</a:t>
            </a:r>
            <a:endParaRPr lang="en-IN" dirty="0"/>
          </a:p>
          <a:p>
            <a:endParaRPr lang="en-IN" dirty="0"/>
          </a:p>
          <a:p>
            <a:r>
              <a:rPr lang="as-IN" dirty="0"/>
              <a:t>চৈতন্যভক্ত শ্রীবাসের ভাইঝি নারায়নীর পুত্র </a:t>
            </a:r>
            <a:endParaRPr lang="en-IN" dirty="0"/>
          </a:p>
          <a:p>
            <a:endParaRPr lang="en-IN" dirty="0"/>
          </a:p>
          <a:p>
            <a:r>
              <a:rPr lang="as-IN" dirty="0"/>
              <a:t>আনুমানিক </a:t>
            </a:r>
            <a:r>
              <a:rPr lang="en-US" dirty="0" smtClean="0"/>
              <a:t>1519</a:t>
            </a:r>
            <a:r>
              <a:rPr lang="as-IN" dirty="0" smtClean="0"/>
              <a:t> </a:t>
            </a:r>
            <a:r>
              <a:rPr lang="as-IN" dirty="0"/>
              <a:t>সালে তাঁর জন্ম হয় নবদ্বীপে </a:t>
            </a:r>
            <a:endParaRPr lang="en-IN" dirty="0"/>
          </a:p>
          <a:p>
            <a:endParaRPr lang="en-IN" dirty="0"/>
          </a:p>
          <a:p>
            <a:r>
              <a:rPr lang="as-IN" dirty="0"/>
              <a:t>পরে দেনুড় গ্রামে বসবাস করেন</a:t>
            </a:r>
            <a:endParaRPr lang="en-IN" dirty="0"/>
          </a:p>
          <a:p>
            <a:endParaRPr lang="en-IN" dirty="0"/>
          </a:p>
          <a:p>
            <a:r>
              <a:rPr lang="as-IN" dirty="0"/>
              <a:t>চৈতন্যপরিকর নিত্যানন্দের কাছে দীক্ষা গ্রহণ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455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F14DCA-A512-9243-1C6F-1571AC16C4DE}"/>
              </a:ext>
            </a:extLst>
          </p:cNvPr>
          <p:cNvSpPr txBox="1"/>
          <p:nvPr/>
        </p:nvSpPr>
        <p:spPr>
          <a:xfrm>
            <a:off x="838200" y="228600"/>
            <a:ext cx="100584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dirty="0"/>
              <a:t>কাব্য রচনা কাল </a:t>
            </a:r>
            <a:endParaRPr lang="en-IN" dirty="0"/>
          </a:p>
          <a:p>
            <a:endParaRPr lang="en-IN" dirty="0"/>
          </a:p>
          <a:p>
            <a:r>
              <a:rPr lang="as-IN" dirty="0"/>
              <a:t>ড. বিমানবিহারী মজুমদারের মতে চৈতন্যদেব ও নিত্যানন্দের</a:t>
            </a:r>
            <a:endParaRPr lang="en-IN" dirty="0"/>
          </a:p>
          <a:p>
            <a:endParaRPr lang="en-IN" dirty="0"/>
          </a:p>
          <a:p>
            <a:r>
              <a:rPr lang="as-IN" dirty="0"/>
              <a:t> তিরোধানের অল্প সময় পরেই কাব্যটি রচিত</a:t>
            </a:r>
            <a:endParaRPr lang="en-IN" dirty="0"/>
          </a:p>
          <a:p>
            <a:endParaRPr lang="en-IN" dirty="0"/>
          </a:p>
          <a:p>
            <a:r>
              <a:rPr lang="en-US" dirty="0" smtClean="0"/>
              <a:t>1542 </a:t>
            </a:r>
            <a:r>
              <a:rPr lang="as-IN" dirty="0" smtClean="0"/>
              <a:t>এর </a:t>
            </a:r>
            <a:r>
              <a:rPr lang="as-IN" dirty="0"/>
              <a:t>পরে কাব্য রচনা সমাপ্ত হয় বলে গবেষকরা মনে করেন</a:t>
            </a:r>
            <a:endParaRPr lang="en-IN" dirty="0"/>
          </a:p>
          <a:p>
            <a:endParaRPr lang="en-IN" dirty="0"/>
          </a:p>
          <a:p>
            <a:r>
              <a:rPr lang="as-IN" dirty="0"/>
              <a:t>কাব্যটি -- আদি, মধ্য  ও অন্ত্য</a:t>
            </a:r>
            <a:r>
              <a:rPr lang="en-IN" dirty="0"/>
              <a:t> </a:t>
            </a:r>
            <a:r>
              <a:rPr lang="as-IN" dirty="0"/>
              <a:t>খণ্ডে রচিত</a:t>
            </a:r>
            <a:endParaRPr lang="en-IN" dirty="0"/>
          </a:p>
          <a:p>
            <a:endParaRPr lang="en-IN" dirty="0"/>
          </a:p>
          <a:p>
            <a:r>
              <a:rPr lang="as-IN" dirty="0"/>
              <a:t>আদি খণ্ডে </a:t>
            </a:r>
            <a:r>
              <a:rPr lang="en-US" dirty="0" smtClean="0"/>
              <a:t>15</a:t>
            </a:r>
            <a:r>
              <a:rPr lang="as-IN" dirty="0" smtClean="0"/>
              <a:t> </a:t>
            </a:r>
            <a:r>
              <a:rPr lang="as-IN" dirty="0"/>
              <a:t>টি অধ্যায় আছে</a:t>
            </a:r>
            <a:endParaRPr lang="en-IN" dirty="0"/>
          </a:p>
          <a:p>
            <a:endParaRPr lang="en-IN" dirty="0"/>
          </a:p>
          <a:p>
            <a:r>
              <a:rPr lang="as-IN" dirty="0"/>
              <a:t>এখানে চৈতন্যদেবের জন্ম থেকে গয়া গমন বর্ণিত </a:t>
            </a:r>
            <a:endParaRPr lang="en-IN" dirty="0"/>
          </a:p>
          <a:p>
            <a:endParaRPr lang="en-IN" dirty="0"/>
          </a:p>
          <a:p>
            <a:r>
              <a:rPr lang="as-IN" dirty="0"/>
              <a:t>মধ্য খণ্ডে </a:t>
            </a:r>
            <a:r>
              <a:rPr lang="en-US" dirty="0" smtClean="0"/>
              <a:t>26</a:t>
            </a:r>
            <a:r>
              <a:rPr lang="as-IN" dirty="0" smtClean="0"/>
              <a:t> </a:t>
            </a:r>
            <a:r>
              <a:rPr lang="as-IN" dirty="0"/>
              <a:t>টি অধ্যায় আছে</a:t>
            </a:r>
            <a:endParaRPr lang="en-IN" dirty="0"/>
          </a:p>
          <a:p>
            <a:endParaRPr lang="en-IN" dirty="0"/>
          </a:p>
          <a:p>
            <a:r>
              <a:rPr lang="as-IN" dirty="0"/>
              <a:t> এখানে চৈতন্যের সন্ন্যাস গ্রহণ পর্যন্ত বর্ণিত হয়েছে</a:t>
            </a:r>
            <a:endParaRPr lang="en-IN" dirty="0"/>
          </a:p>
          <a:p>
            <a:endParaRPr lang="en-IN" dirty="0"/>
          </a:p>
          <a:p>
            <a:r>
              <a:rPr lang="as-IN" dirty="0"/>
              <a:t>অন্ত্য খণ্ডে </a:t>
            </a:r>
            <a:r>
              <a:rPr lang="en-US" dirty="0" smtClean="0"/>
              <a:t>10 </a:t>
            </a:r>
            <a:r>
              <a:rPr lang="as-IN" dirty="0" smtClean="0"/>
              <a:t>টি </a:t>
            </a:r>
            <a:r>
              <a:rPr lang="as-IN" dirty="0"/>
              <a:t>অধ্যায় আছে </a:t>
            </a:r>
            <a:endParaRPr lang="en-IN" dirty="0"/>
          </a:p>
          <a:p>
            <a:endParaRPr lang="en-IN" dirty="0"/>
          </a:p>
          <a:p>
            <a:r>
              <a:rPr lang="as-IN" dirty="0"/>
              <a:t>গৌড়ীয় ভক্তদের সঙ্গে মিলন এবং গুণ্ডিচা যাত্রা মহোৎসব বর্ণিত</a:t>
            </a:r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47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C909F2-4836-57AB-4D4B-2DCD53E062C3}"/>
              </a:ext>
            </a:extLst>
          </p:cNvPr>
          <p:cNvSpPr txBox="1"/>
          <p:nvPr/>
        </p:nvSpPr>
        <p:spPr>
          <a:xfrm>
            <a:off x="3089672" y="1582340"/>
            <a:ext cx="832246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dirty="0"/>
              <a:t>মোট ৫১টি অধ্যায় নিয়ে কাব্যটি গড়ে উঠেছে</a:t>
            </a:r>
            <a:endParaRPr lang="en-IN" dirty="0"/>
          </a:p>
          <a:p>
            <a:endParaRPr lang="en-IN" dirty="0"/>
          </a:p>
          <a:p>
            <a:r>
              <a:rPr lang="as-IN" dirty="0"/>
              <a:t> তবে শেষ খণ্ড বিস্তারিত আকারে বর্ণিত হয় নি। </a:t>
            </a:r>
            <a:endParaRPr lang="en-IN" dirty="0"/>
          </a:p>
          <a:p>
            <a:endParaRPr lang="en-IN" dirty="0"/>
          </a:p>
          <a:p>
            <a:r>
              <a:rPr lang="as-IN" dirty="0"/>
              <a:t>হঠাৎই কাব্য থেমে গেছে।</a:t>
            </a:r>
            <a:endParaRPr lang="en-IN" dirty="0"/>
          </a:p>
          <a:p>
            <a:endParaRPr lang="en-IN" dirty="0"/>
          </a:p>
          <a:p>
            <a:r>
              <a:rPr lang="as-IN" dirty="0"/>
              <a:t>কাব্যটির ত্রুটি</a:t>
            </a:r>
            <a:endParaRPr lang="en-IN" dirty="0"/>
          </a:p>
          <a:p>
            <a:endParaRPr lang="en-IN" dirty="0"/>
          </a:p>
          <a:p>
            <a:r>
              <a:rPr lang="as-IN" dirty="0"/>
              <a:t>ক।আচমকা কাব্যের সমাপ্তি কাব্যের একটা বড় ত্রুটি</a:t>
            </a:r>
            <a:endParaRPr lang="en-IN" dirty="0"/>
          </a:p>
          <a:p>
            <a:endParaRPr lang="en-IN" dirty="0"/>
          </a:p>
          <a:p>
            <a:r>
              <a:rPr lang="as-IN" dirty="0"/>
              <a:t>খ। চৈতন্যদেবের শেষ জীবন সম্পর্কে একেবারে নীরবতা</a:t>
            </a:r>
            <a:endParaRPr lang="en-IN" dirty="0"/>
          </a:p>
          <a:p>
            <a:endParaRPr lang="en-IN" dirty="0"/>
          </a:p>
          <a:p>
            <a:r>
              <a:rPr lang="en-IN" dirty="0"/>
              <a:t>গ</a:t>
            </a:r>
            <a:r>
              <a:rPr lang="as-IN" dirty="0"/>
              <a:t>। অলৌকিকতার নাগপাশ থেকে মুক্ত নয়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65468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Custom</PresentationFormat>
  <Paragraphs>81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Crop</vt:lpstr>
      <vt:lpstr>চৈতন্য যুগ ও যুগের সাহিত্য 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চৈতন্য যুগ ও যুগের সাহিত্য</dc:title>
  <dc:creator>samsun.bengali@gmail.com</dc:creator>
  <cp:lastModifiedBy>admin</cp:lastModifiedBy>
  <cp:revision>5</cp:revision>
  <dcterms:created xsi:type="dcterms:W3CDTF">2022-12-27T10:17:11Z</dcterms:created>
  <dcterms:modified xsi:type="dcterms:W3CDTF">2022-12-29T08:28:18Z</dcterms:modified>
</cp:coreProperties>
</file>